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346" r:id="rId3"/>
    <p:sldId id="337" r:id="rId4"/>
    <p:sldId id="338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42" r:id="rId13"/>
    <p:sldId id="344" r:id="rId14"/>
    <p:sldId id="345" r:id="rId15"/>
    <p:sldId id="354" r:id="rId16"/>
    <p:sldId id="355" r:id="rId17"/>
    <p:sldId id="343" r:id="rId18"/>
    <p:sldId id="33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72"/>
    <p:restoredTop sz="96327"/>
  </p:normalViewPr>
  <p:slideViewPr>
    <p:cSldViewPr snapToGrid="0">
      <p:cViewPr>
        <p:scale>
          <a:sx n="61" d="100"/>
          <a:sy n="61" d="100"/>
        </p:scale>
        <p:origin x="2072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09CF3-1E83-A347-BCE1-6C0C3D33CC18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82B42-50CD-6947-A8D1-DC5DAAE4E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68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450C4-FA83-A6E5-81F8-EC3E5041F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F56934-35F1-6877-5FBA-AA59A348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537425-A7F1-1668-D036-BBA93568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D54F7-E30D-9143-6383-BA262161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FCC932-3823-E9A9-F1EA-1D2E34CE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14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AD8E0-3C13-7BB2-773B-E0007767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FEB4D6-DC7F-A808-6D3E-BEC4665D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A73CB9-871D-2B7E-8428-C0BB85E5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D1A16B-F164-C4F9-732D-8C8773A0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DB9ED-E82C-70E0-E31A-78277D09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49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7CBB124-9069-926F-E986-F31870385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8C8B2C-3000-A2EA-209C-82DC801E1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10FF82-8B60-637A-D210-727FA138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F0D04-7C85-5477-1354-BC8F2F2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FF71D-3CC9-6303-F238-5FCD8A37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181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922413" y="4395114"/>
            <a:ext cx="740624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baseline="0" dirty="0">
                <a:solidFill>
                  <a:srgbClr val="595959"/>
                </a:solidFill>
                <a:latin typeface="Trebuchet MS" panose="020B0603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 dirty="0"/>
              <a:t>Presentation Subtitle</a:t>
            </a:r>
          </a:p>
        </p:txBody>
      </p:sp>
      <p:sp>
        <p:nvSpPr>
          <p:cNvPr id="3" name="Gleichschenkliges Dreieck 2"/>
          <p:cNvSpPr/>
          <p:nvPr userDrawn="1"/>
        </p:nvSpPr>
        <p:spPr>
          <a:xfrm rot="10800000">
            <a:off x="863575" y="-130019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Gleichschenkliges Dreieck 11"/>
          <p:cNvSpPr/>
          <p:nvPr userDrawn="1"/>
        </p:nvSpPr>
        <p:spPr>
          <a:xfrm rot="10800000" flipH="1" flipV="1">
            <a:off x="862915" y="6959370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Gleichschenkliges Dreieck 12"/>
          <p:cNvSpPr/>
          <p:nvPr userDrawn="1"/>
        </p:nvSpPr>
        <p:spPr>
          <a:xfrm rot="5400000">
            <a:off x="-168666" y="6346409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Gleichschenkliges Dreieck 13"/>
          <p:cNvSpPr/>
          <p:nvPr userDrawn="1"/>
        </p:nvSpPr>
        <p:spPr>
          <a:xfrm rot="16200000" flipH="1">
            <a:off x="12257723" y="6345090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180DAAD-7628-4488-AAE2-811ED777AE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413" y="2614390"/>
            <a:ext cx="7396505" cy="1597439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de-DE" sz="4800" b="1" dirty="0">
                <a:solidFill>
                  <a:srgbClr val="910830"/>
                </a:solidFill>
                <a:latin typeface="Trebuchet MS" panose="020B0603020202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noProof="0" dirty="0"/>
              <a:t>Edit Master </a:t>
            </a:r>
            <a:r>
              <a:rPr lang="en-US" noProof="0" dirty="0" err="1"/>
              <a:t>titleformat</a:t>
            </a:r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28" y="356530"/>
            <a:ext cx="2070625" cy="121072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80169"/>
            <a:ext cx="2216961" cy="763441"/>
          </a:xfrm>
          <a:prstGeom prst="rect">
            <a:avLst/>
          </a:prstGeom>
        </p:spPr>
      </p:pic>
      <p:sp>
        <p:nvSpPr>
          <p:cNvPr id="16" name="Datumsplatzhalter 6"/>
          <p:cNvSpPr>
            <a:spLocks noGrp="1"/>
          </p:cNvSpPr>
          <p:nvPr>
            <p:ph type="dt" sz="half" idx="11"/>
          </p:nvPr>
        </p:nvSpPr>
        <p:spPr>
          <a:xfrm>
            <a:off x="8976753" y="6389370"/>
            <a:ext cx="274320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algn="r">
              <a:defRPr lang="en-US" sz="1200" smtClean="0">
                <a:solidFill>
                  <a:srgbClr val="595959"/>
                </a:solidFill>
                <a:latin typeface="Trebuchet MS" panose="020B0603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22335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7401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5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1BD15-44B5-4EF8-A1BE-B1959E9F8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513732"/>
            <a:ext cx="9469437" cy="60724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1000"/>
              </a:spcBef>
              <a:buNone/>
              <a:defRPr lang="de-DE" sz="3400" b="1" kern="1200" dirty="0">
                <a:solidFill>
                  <a:srgbClr val="910830"/>
                </a:solidFill>
                <a:latin typeface="Trebuchet MS" panose="020B0603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Slide Title</a:t>
            </a:r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184641"/>
            <a:ext cx="94694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000" baseline="0" dirty="0">
                <a:solidFill>
                  <a:srgbClr val="595959"/>
                </a:solidFill>
                <a:latin typeface="Trebuchet MS" panose="020B0603020202020204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GB" noProof="0" dirty="0"/>
              <a:t>Action Title</a:t>
            </a:r>
          </a:p>
        </p:txBody>
      </p:sp>
      <p:sp>
        <p:nvSpPr>
          <p:cNvPr id="26" name="Gleichschenkliges Dreieck 25"/>
          <p:cNvSpPr/>
          <p:nvPr userDrawn="1"/>
        </p:nvSpPr>
        <p:spPr>
          <a:xfrm rot="10800000">
            <a:off x="426719" y="-130019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Gleichschenkliges Dreieck 26"/>
          <p:cNvSpPr/>
          <p:nvPr userDrawn="1"/>
        </p:nvSpPr>
        <p:spPr>
          <a:xfrm rot="10800000" flipH="1" flipV="1">
            <a:off x="426059" y="6959370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Gleichschenkliges Dreieck 27"/>
          <p:cNvSpPr/>
          <p:nvPr userDrawn="1"/>
        </p:nvSpPr>
        <p:spPr>
          <a:xfrm rot="10800000">
            <a:off x="9909593" y="-130019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Gleichschenkliges Dreieck 28"/>
          <p:cNvSpPr/>
          <p:nvPr userDrawn="1"/>
        </p:nvSpPr>
        <p:spPr>
          <a:xfrm rot="10800000" flipH="1" flipV="1">
            <a:off x="9908933" y="6959370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Gleichschenkliges Dreieck 29"/>
          <p:cNvSpPr/>
          <p:nvPr userDrawn="1"/>
        </p:nvSpPr>
        <p:spPr>
          <a:xfrm rot="5400000">
            <a:off x="-168666" y="6064445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Gleichschenkliges Dreieck 30"/>
          <p:cNvSpPr/>
          <p:nvPr userDrawn="1"/>
        </p:nvSpPr>
        <p:spPr>
          <a:xfrm rot="16200000" flipH="1">
            <a:off x="12257723" y="6063126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Gleichschenkliges Dreieck 31"/>
          <p:cNvSpPr/>
          <p:nvPr userDrawn="1"/>
        </p:nvSpPr>
        <p:spPr>
          <a:xfrm rot="5400000">
            <a:off x="-134766" y="1708013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Gleichschenkliges Dreieck 32"/>
          <p:cNvSpPr/>
          <p:nvPr userDrawn="1"/>
        </p:nvSpPr>
        <p:spPr>
          <a:xfrm rot="16200000" flipH="1">
            <a:off x="12291623" y="1706694"/>
            <a:ext cx="108000" cy="72000"/>
          </a:xfrm>
          <a:prstGeom prst="triangle">
            <a:avLst/>
          </a:prstGeom>
          <a:gradFill flip="none" rotWithShape="1">
            <a:gsLst>
              <a:gs pos="4000">
                <a:srgbClr val="910830"/>
              </a:gs>
              <a:gs pos="100000">
                <a:srgbClr val="521623"/>
              </a:gs>
            </a:gsLst>
            <a:lin ang="16200000" scaled="0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9424" y="1743075"/>
            <a:ext cx="9469437" cy="43497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Trebuchet MS" panose="020B0603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1800" baseline="0">
                <a:solidFill>
                  <a:srgbClr val="595959"/>
                </a:solidFill>
                <a:latin typeface="Trebuchet MS" panose="020B0603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solidFill>
                  <a:srgbClr val="595959"/>
                </a:solidFill>
                <a:latin typeface="Trebuchet MS" panose="020B0603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aseline="0">
                <a:solidFill>
                  <a:srgbClr val="595959"/>
                </a:solidFill>
                <a:latin typeface="Trebuchet MS" panose="020B0603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800" baseline="0">
                <a:solidFill>
                  <a:srgbClr val="595959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GB" noProof="0" dirty="0"/>
              <a:t>Edit stylesheet of the text master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178" y="513732"/>
            <a:ext cx="1588821" cy="929004"/>
          </a:xfrm>
          <a:prstGeom prst="rect">
            <a:avLst/>
          </a:prstGeom>
        </p:spPr>
      </p:pic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01424" y="6400424"/>
            <a:ext cx="371475" cy="17164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lang="en-US" sz="1200" smtClean="0">
                <a:solidFill>
                  <a:srgbClr val="595959"/>
                </a:solidFill>
                <a:latin typeface="Trebuchet MS" panose="020B0603020202020204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93DEF678-1E8D-4449-B736-148650DA711F}" type="slidenum">
              <a:rPr lang="en-US" smtClean="0"/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1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>
          <p15:clr>
            <a:srgbClr val="FBAE40"/>
          </p15:clr>
        </p15:guide>
        <p15:guide id="2" pos="302">
          <p15:clr>
            <a:srgbClr val="FBAE40"/>
          </p15:clr>
        </p15:guide>
        <p15:guide id="3" pos="6267">
          <p15:clr>
            <a:srgbClr val="FBAE40"/>
          </p15:clr>
        </p15:guide>
        <p15:guide id="4" orient="horz" pos="38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BEB31-6CA3-35DE-5EF4-6F1E52A0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75364-7A3A-4E10-0F8B-52B97035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886294-9F88-4BD4-AA18-E60626A4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9413F6-DD9C-702A-9EB0-6B350C16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1766AF-F444-4ACB-3C4F-2F64CC26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6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782F7-19C5-75EE-9CCC-2465F1B8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7113C3-73C8-B2D3-62A7-0D0AF1AE8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8BDD6-319E-2998-5536-03278BD1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88E4BF-AAFC-E506-4B22-8A90716A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8D6A52-2B44-ADAA-7EF3-42B12C05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32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D6FB2-9732-9E14-1F36-C429E25D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22007-A4B6-7DD2-84F3-44CB3CBC5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E6FAE1-7433-B23D-1D56-98CDC7600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6349AD-ECF6-69B7-67FA-3207EB82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B6079C-76D7-BFD0-CFC1-7065BC3C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F371BC-6167-544E-1745-8D89D518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59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A35B7-31DC-C933-9127-6F72C9CE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2CF449-0937-3E25-08A8-B493CAEA9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1169FC-67B7-F908-4A8C-2ABB4FC00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F83154-2563-C35E-3BFE-A297B2F8E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A714FB-5226-C680-4D71-8BAA95B71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BA612C-7893-8986-DC9F-AFE4D571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2D772F-F1AF-489C-6269-CB8EDDB5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1DCD75-C976-2E3A-3647-68A5373D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11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3C63A-BDAB-B594-B778-3E31FD7F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132C7B-FA7C-F9AE-1D14-EC3C5853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EA7FF6-7136-1B0E-4CFF-C305CAFC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E663D5-EB44-4FB4-83EA-0D0330F1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88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E37144-1C9A-6254-AC89-152FBB75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CD9724-B6A5-5006-D881-DC16DBC2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9D89CF-8D77-8D1E-2923-E13AC7DD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58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C06C8-21B8-195F-1CED-6BA94A8E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E57B01-9C96-557D-B808-61CCA0FDA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18EC1E-C2DA-93ED-0D87-52DF8EDAD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69EDC5-865B-C76D-5B0C-059CF88F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CB69C6-AA03-9601-62EB-824F8C00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F83296-CE4E-5DA0-4553-A033EFFE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05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1C493-3E01-05A9-9092-18099318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E64A410-B7EB-79A6-4EF0-D3B57A2CC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83035B-DD7D-7E0C-4BA0-F8F420AD0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D3FD7B-0E86-389F-8C32-FF2A8944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10C51C-49DD-81E2-7DC6-CED3C9F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DE787F-9134-9BAD-E7E6-132076C7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3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8E4ACD-B3D8-4F58-8D0E-31C9C71A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2EEB5B-D9EF-0BB5-53C0-F96D11651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38508D-0782-88BA-5928-D2D5894DF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256C-389E-B547-99B3-0B0B59C2D7A1}" type="datetimeFigureOut">
              <a:rPr lang="de-DE" smtClean="0"/>
              <a:t>29.11.23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981721-5C2F-D24F-F271-71F141CA2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D58-767E-BB2E-1143-BE0C234A5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28F63-17B2-CE46-B23A-15A4BC8E74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24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922413" y="4395114"/>
            <a:ext cx="7406247" cy="332399"/>
          </a:xfrm>
        </p:spPr>
        <p:txBody>
          <a:bodyPr/>
          <a:lstStyle/>
          <a:p>
            <a:r>
              <a:rPr lang="en-US" noProof="0" dirty="0"/>
              <a:t>Do. </a:t>
            </a:r>
            <a:r>
              <a:rPr lang="en-US" dirty="0"/>
              <a:t>30</a:t>
            </a:r>
            <a:r>
              <a:rPr lang="en-US" noProof="0" dirty="0"/>
              <a:t>.11.2023 – Paul und Chris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B141149-B2C9-4FFE-B761-195BB78F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13" y="2614390"/>
            <a:ext cx="9259812" cy="1597439"/>
          </a:xfrm>
        </p:spPr>
        <p:txBody>
          <a:bodyPr/>
          <a:lstStyle/>
          <a:p>
            <a:r>
              <a:rPr lang="en-US" noProof="0" dirty="0" err="1"/>
              <a:t>Projektseminar</a:t>
            </a:r>
            <a:r>
              <a:rPr lang="en-US" noProof="0" dirty="0"/>
              <a:t> Bi-Weekly 2</a:t>
            </a:r>
          </a:p>
        </p:txBody>
      </p:sp>
    </p:spTree>
    <p:extLst>
      <p:ext uri="{BB962C8B-B14F-4D97-AF65-F5344CB8AC3E}">
        <p14:creationId xmlns:p14="http://schemas.microsoft.com/office/powerpoint/2010/main" val="4170814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71059-9E05-834D-F829-3C70B0F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AA3C-0F89-73B8-FABF-E5C69EC3D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Herausforderungen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einlesen</a:t>
            </a:r>
            <a:r>
              <a:rPr lang="en-US" dirty="0"/>
              <a:t> von Excel </a:t>
            </a:r>
            <a:r>
              <a:rPr lang="en-US" dirty="0" err="1"/>
              <a:t>datei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82EFC2-DBEC-72B4-6FA2-69FB40A2D6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/>
              <a:t>Datein</a:t>
            </a:r>
            <a:r>
              <a:rPr lang="de-DE" dirty="0"/>
              <a:t> müssen als .xlsx gespeichert werden</a:t>
            </a:r>
          </a:p>
          <a:p>
            <a:r>
              <a:rPr lang="de-DE" dirty="0"/>
              <a:t>Excel bietet zwei </a:t>
            </a:r>
            <a:r>
              <a:rPr lang="de-DE" dirty="0" err="1"/>
              <a:t>möglichkeiten</a:t>
            </a:r>
            <a:r>
              <a:rPr lang="de-DE" dirty="0"/>
              <a:t> zu speichern als .xlsx:</a:t>
            </a:r>
          </a:p>
          <a:p>
            <a:pPr lvl="1"/>
            <a:r>
              <a:rPr lang="de-DE" dirty="0"/>
              <a:t>Excel-Arbeitsmappe</a:t>
            </a:r>
          </a:p>
          <a:p>
            <a:pPr lvl="1"/>
            <a:r>
              <a:rPr lang="de-DE" dirty="0" err="1"/>
              <a:t>Strict</a:t>
            </a:r>
            <a:r>
              <a:rPr lang="de-DE" dirty="0"/>
              <a:t> Open XML-Arbeitsmappe</a:t>
            </a:r>
          </a:p>
          <a:p>
            <a:r>
              <a:rPr lang="de-DE" dirty="0"/>
              <a:t>Nur Excel-Arbeitsmappe geht in Excel Versionen nach 2010</a:t>
            </a:r>
          </a:p>
          <a:p>
            <a:r>
              <a:rPr lang="de-DE" dirty="0"/>
              <a:t>Fehler kann erkannt und ausgegeben werden</a:t>
            </a:r>
          </a:p>
          <a:p>
            <a:r>
              <a:rPr lang="de-DE" dirty="0"/>
              <a:t>Alternative wäre </a:t>
            </a:r>
            <a:r>
              <a:rPr lang="de-DE" dirty="0" err="1"/>
              <a:t>Datein</a:t>
            </a:r>
            <a:r>
              <a:rPr lang="de-DE" dirty="0"/>
              <a:t> als .</a:t>
            </a:r>
            <a:r>
              <a:rPr lang="de-DE" dirty="0" err="1"/>
              <a:t>csv</a:t>
            </a:r>
            <a:r>
              <a:rPr lang="de-DE" dirty="0"/>
              <a:t> einzulesen</a:t>
            </a:r>
          </a:p>
          <a:p>
            <a:r>
              <a:rPr lang="de-DE" dirty="0"/>
              <a:t>Nachteil: alle Tabellen müssten als eigene Datei hochgeladen werden 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12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042D5-AAE2-C1E1-6417-1D5EAF15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43926F-D45A-C1AD-BEE8-582CE45F48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r>
              <a:rPr lang="de-DE" dirty="0"/>
              <a:t>Was werden wir tun?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C7FF4B-517C-552A-9898-98BF3E3AA4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Einrichten einer gemeinsamen Datenbank über Docker</a:t>
            </a:r>
          </a:p>
          <a:p>
            <a:r>
              <a:rPr lang="en-US" dirty="0" err="1"/>
              <a:t>Erstellung</a:t>
            </a:r>
            <a:r>
              <a:rPr lang="en-US" dirty="0"/>
              <a:t> Jira Epics, Tasks, und Subtasks Backlog des Kanban Boards</a:t>
            </a:r>
          </a:p>
          <a:p>
            <a:r>
              <a:rPr lang="de-DE" dirty="0"/>
              <a:t>Funktionalitäten mit Frontend absprechen und implementieren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274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D2C0B-68EC-CFDE-A500-C2466A8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D4B826-A9C3-B420-9698-596AD049C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75A02E-37E3-41B2-F597-00A0CDB85A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  <a:p>
            <a:pPr lvl="1"/>
            <a:r>
              <a:rPr lang="de-DE" dirty="0"/>
              <a:t>Überlegt welche Art von NFC-Chip zu unseren Anforderungen passt -&gt; NFC Typ 2</a:t>
            </a:r>
          </a:p>
          <a:p>
            <a:pPr lvl="2"/>
            <a:r>
              <a:rPr lang="de-DE" dirty="0"/>
              <a:t>Weit verbreitet, mit den meisten Endgeräten kompatibel und ausreichend Speicherplatz</a:t>
            </a:r>
          </a:p>
          <a:p>
            <a:pPr lvl="1"/>
            <a:r>
              <a:rPr lang="de-DE" dirty="0"/>
              <a:t>Armbänder rausgesucht, welche NFC-Chips dieser Art verbaut haben: NTAG216</a:t>
            </a:r>
          </a:p>
          <a:p>
            <a:pPr lvl="2"/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17B121-40F0-EBB7-DAE1-5A223E702034}"/>
              </a:ext>
            </a:extLst>
          </p:cNvPr>
          <p:cNvSpPr txBox="1"/>
          <p:nvPr/>
        </p:nvSpPr>
        <p:spPr>
          <a:xfrm>
            <a:off x="673100" y="5499306"/>
            <a:ext cx="71513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www.nfc</a:t>
            </a:r>
            <a:r>
              <a:rPr lang="de-DE" sz="1000" dirty="0"/>
              <a:t>-tag-</a:t>
            </a:r>
            <a:r>
              <a:rPr lang="de-DE" sz="1000" dirty="0" err="1"/>
              <a:t>shop.de</a:t>
            </a:r>
            <a:r>
              <a:rPr lang="de-DE" sz="1000" dirty="0"/>
              <a:t>/NFC-Armband-Stoff-170-x-25-mm-NTAG216-924-Byte-anthrazit-Groesse-S-Durchmesser-54-mm/68847</a:t>
            </a:r>
          </a:p>
        </p:txBody>
      </p:sp>
      <p:pic>
        <p:nvPicPr>
          <p:cNvPr id="8" name="Grafik 7" descr="Ein Bild, das Gürtel, Stoff enthält.&#10;&#10;Automatisch generierte Beschreibung">
            <a:extLst>
              <a:ext uri="{FF2B5EF4-FFF2-40B4-BE49-F238E27FC236}">
                <a16:creationId xmlns:a16="http://schemas.microsoft.com/office/drawing/2014/main" id="{1BC69248-6964-9F50-E9A0-1FC5B99E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" y="3429000"/>
            <a:ext cx="3349519" cy="2070306"/>
          </a:xfrm>
          <a:prstGeom prst="rect">
            <a:avLst/>
          </a:prstGeom>
        </p:spPr>
      </p:pic>
      <p:pic>
        <p:nvPicPr>
          <p:cNvPr id="10" name="Grafik 9" descr="Ein Bild, das Gürtel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48AD389-5118-9552-8225-012406F7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81" y="3429000"/>
            <a:ext cx="3297833" cy="207030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9382BD0-0F00-CD08-1102-A67E8F9F6D1D}"/>
              </a:ext>
            </a:extLst>
          </p:cNvPr>
          <p:cNvSpPr txBox="1"/>
          <p:nvPr/>
        </p:nvSpPr>
        <p:spPr>
          <a:xfrm>
            <a:off x="673100" y="5775530"/>
            <a:ext cx="5501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www.nfc</a:t>
            </a:r>
            <a:r>
              <a:rPr lang="de-DE" sz="1000" dirty="0"/>
              <a:t>-tag-</a:t>
            </a:r>
            <a:r>
              <a:rPr lang="de-DE" sz="1000" dirty="0" err="1"/>
              <a:t>shop.de</a:t>
            </a:r>
            <a:r>
              <a:rPr lang="de-DE" sz="1000" dirty="0"/>
              <a:t>/NFC-Armband-Silikon-260-x-27-x-5-mm-NTAG216-924-Byte-blau/68558</a:t>
            </a:r>
          </a:p>
        </p:txBody>
      </p:sp>
      <p:pic>
        <p:nvPicPr>
          <p:cNvPr id="13" name="Grafik 12" descr="Ein Bild, das Modeaccessoire, Uhr, Armband, Zubehör enthält.&#10;&#10;Automatisch generierte Beschreibung">
            <a:extLst>
              <a:ext uri="{FF2B5EF4-FFF2-40B4-BE49-F238E27FC236}">
                <a16:creationId xmlns:a16="http://schemas.microsoft.com/office/drawing/2014/main" id="{F9CDDD5A-DB34-2545-EE3C-2DC841E1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174" y="3456957"/>
            <a:ext cx="3855985" cy="20403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75281F9-DA06-B554-DC54-BBFB81D91F20}"/>
              </a:ext>
            </a:extLst>
          </p:cNvPr>
          <p:cNvSpPr txBox="1"/>
          <p:nvPr/>
        </p:nvSpPr>
        <p:spPr>
          <a:xfrm>
            <a:off x="673100" y="6051754"/>
            <a:ext cx="5697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www.nfc</a:t>
            </a:r>
            <a:r>
              <a:rPr lang="de-DE" sz="1000" dirty="0"/>
              <a:t>-tag-</a:t>
            </a:r>
            <a:r>
              <a:rPr lang="de-DE" sz="1000" dirty="0" err="1"/>
              <a:t>shop.de</a:t>
            </a:r>
            <a:r>
              <a:rPr lang="de-DE" sz="1000" dirty="0"/>
              <a:t>/NFC-Armband-Silikon-235-x-15-x-7-mm-NTAG216-924-Byte-schwarz/68709</a:t>
            </a:r>
          </a:p>
        </p:txBody>
      </p:sp>
    </p:spTree>
    <p:extLst>
      <p:ext uri="{BB962C8B-B14F-4D97-AF65-F5344CB8AC3E}">
        <p14:creationId xmlns:p14="http://schemas.microsoft.com/office/powerpoint/2010/main" val="63337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D2C0B-68EC-CFDE-A500-C2466A8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D4B826-A9C3-B420-9698-596AD049C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75A02E-37E3-41B2-F597-00A0CDB85A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9DF39F-B56C-48FE-9307-DDF9979E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6" y="2751677"/>
            <a:ext cx="2720428" cy="368827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35F1E9A-7250-E70B-0D38-22EBE50C8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77" y="817356"/>
            <a:ext cx="5630846" cy="19741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276B4D-66A9-0CCD-8E99-4D9589FA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542" y="3726738"/>
            <a:ext cx="3020650" cy="27396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21202F-8558-05E8-25DE-204AFFCD9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0" y="3087099"/>
            <a:ext cx="4442994" cy="34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D2C0B-68EC-CFDE-A500-C2466A8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D4B826-A9C3-B420-9698-596AD049C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75A02E-37E3-41B2-F597-00A0CDB85A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Entwicklung eines Prototyps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96E4-8E1E-B307-12A8-909329BD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743075"/>
            <a:ext cx="7310821" cy="37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4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D2C0B-68EC-CFDE-A500-C2466A8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D4B826-A9C3-B420-9698-596AD049C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75A02E-37E3-41B2-F597-00A0CDB85A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Entwicklung eines Prototyps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7D0A39-C085-5818-FF2C-F7DA78AD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461640"/>
            <a:ext cx="3670300" cy="5168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871D17-8F31-C7D8-9F95-87F7127A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48" y="1461640"/>
            <a:ext cx="5329313" cy="516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2D2C0B-68EC-CFDE-A500-C2466A8D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D4B826-A9C3-B420-9698-596AD049C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75A02E-37E3-41B2-F597-00A0CDB85A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914400" lvl="2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Grafik 7" descr="Ein Bild, das Text, Elektronisches Gerät, Multimedia, Gerät enthält.&#10;&#10;Automatisch generierte Beschreibung">
            <a:extLst>
              <a:ext uri="{FF2B5EF4-FFF2-40B4-BE49-F238E27FC236}">
                <a16:creationId xmlns:a16="http://schemas.microsoft.com/office/drawing/2014/main" id="{97C5E968-E905-530E-ED7B-77B0442F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39376" y="1479331"/>
            <a:ext cx="5713248" cy="42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A82BB-99A8-6919-1655-30842F97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NFC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AAD3F9-1AFD-81BB-D426-089B77279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r>
              <a:rPr lang="de-DE" dirty="0"/>
              <a:t>Was werden wir tun?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81E667-5010-6AB0-6D99-FD940D5EDD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Optimierung und Weiterentwicklung des Prototyps</a:t>
            </a:r>
          </a:p>
          <a:p>
            <a:r>
              <a:rPr lang="de-DE" dirty="0"/>
              <a:t>Integration in bisheriges Backend-System</a:t>
            </a:r>
          </a:p>
          <a:p>
            <a:r>
              <a:rPr lang="de-DE" dirty="0"/>
              <a:t>Entwicklung eines </a:t>
            </a:r>
            <a:r>
              <a:rPr lang="de-DE" dirty="0" err="1"/>
              <a:t>Frontends</a:t>
            </a:r>
            <a:r>
              <a:rPr lang="de-DE" dirty="0"/>
              <a:t> für den Prototyp</a:t>
            </a:r>
          </a:p>
        </p:txBody>
      </p:sp>
    </p:spTree>
    <p:extLst>
      <p:ext uri="{BB962C8B-B14F-4D97-AF65-F5344CB8AC3E}">
        <p14:creationId xmlns:p14="http://schemas.microsoft.com/office/powerpoint/2010/main" val="14813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39E4955-F8C0-4280-9543-F1293513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Das </a:t>
            </a:r>
            <a:r>
              <a:rPr lang="en-US" noProof="0" dirty="0" err="1"/>
              <a:t>sind</a:t>
            </a:r>
            <a:r>
              <a:rPr lang="en-US" noProof="0" dirty="0"/>
              <a:t> </a:t>
            </a:r>
            <a:r>
              <a:rPr lang="en-US" noProof="0" dirty="0" err="1"/>
              <a:t>unsere</a:t>
            </a:r>
            <a:r>
              <a:rPr lang="en-US" noProof="0" dirty="0"/>
              <a:t> </a:t>
            </a:r>
            <a:r>
              <a:rPr lang="en-US" noProof="0" dirty="0" err="1"/>
              <a:t>Fragen</a:t>
            </a:r>
            <a:endParaRPr lang="en-US" noProof="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6478EF-711A-4AE6-9B86-808853130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B427A-B6A7-46EB-8D65-BFC17A907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1424" y="6400424"/>
            <a:ext cx="371475" cy="1716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93DEF678-1E8D-4449-B736-148650DA711F}" type="slidenum">
              <a:rPr lang="en-US" smtClean="0">
                <a:solidFill>
                  <a:srgbClr val="585858"/>
                </a:solidFill>
              </a:rPr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18</a:t>
            </a:fld>
            <a:endParaRPr lang="en-US" dirty="0">
              <a:solidFill>
                <a:srgbClr val="585858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C943C1-9140-490C-9CF1-528DF60314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An OGS</a:t>
            </a:r>
          </a:p>
          <a:p>
            <a:pPr lvl="1"/>
            <a:r>
              <a:rPr lang="en-US" noProof="0" dirty="0" err="1"/>
              <a:t>Wird</a:t>
            </a:r>
            <a:r>
              <a:rPr lang="en-US" noProof="0" dirty="0"/>
              <a:t> die App </a:t>
            </a:r>
            <a:r>
              <a:rPr lang="en-US" noProof="0" dirty="0" err="1"/>
              <a:t>auch</a:t>
            </a:r>
            <a:r>
              <a:rPr lang="en-US" noProof="0" dirty="0"/>
              <a:t>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Hochformat</a:t>
            </a:r>
            <a:r>
              <a:rPr lang="en-US" noProof="0" dirty="0"/>
              <a:t> </a:t>
            </a:r>
            <a:r>
              <a:rPr lang="en-US" noProof="0" dirty="0" err="1"/>
              <a:t>benötigt</a:t>
            </a:r>
            <a:r>
              <a:rPr lang="en-US" noProof="0" dirty="0"/>
              <a:t>?</a:t>
            </a:r>
          </a:p>
          <a:p>
            <a:pPr lvl="1"/>
            <a:r>
              <a:rPr lang="en-US" noProof="0" dirty="0" err="1"/>
              <a:t>Wird</a:t>
            </a:r>
            <a:r>
              <a:rPr lang="en-US" noProof="0" dirty="0"/>
              <a:t> </a:t>
            </a:r>
            <a:r>
              <a:rPr lang="en-US" noProof="0" dirty="0" err="1"/>
              <a:t>Zugriff</a:t>
            </a:r>
            <a:r>
              <a:rPr lang="en-US" noProof="0" dirty="0"/>
              <a:t> auf die App von iPads des </a:t>
            </a:r>
            <a:r>
              <a:rPr lang="en-US" noProof="0" dirty="0" err="1"/>
              <a:t>Schulwagens</a:t>
            </a:r>
            <a:r>
              <a:rPr lang="en-US" noProof="0" dirty="0"/>
              <a:t> </a:t>
            </a:r>
            <a:r>
              <a:rPr lang="en-US" noProof="0" dirty="0" err="1"/>
              <a:t>benötigt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ist</a:t>
            </a:r>
            <a:r>
              <a:rPr lang="en-US" noProof="0" dirty="0"/>
              <a:t> der </a:t>
            </a:r>
            <a:r>
              <a:rPr lang="en-US" noProof="0" dirty="0" err="1"/>
              <a:t>Zugriff</a:t>
            </a:r>
            <a:r>
              <a:rPr lang="en-US" noProof="0" dirty="0"/>
              <a:t> von </a:t>
            </a:r>
            <a:r>
              <a:rPr lang="en-US" noProof="0" dirty="0" err="1"/>
              <a:t>Diensthandy</a:t>
            </a:r>
            <a:r>
              <a:rPr lang="en-US" noProof="0" dirty="0"/>
              <a:t>/PC </a:t>
            </a:r>
            <a:r>
              <a:rPr lang="en-US" noProof="0" dirty="0" err="1"/>
              <a:t>ausreichend</a:t>
            </a:r>
            <a:r>
              <a:rPr lang="en-US" noProof="0" dirty="0"/>
              <a:t>?</a:t>
            </a:r>
          </a:p>
          <a:p>
            <a:pPr lvl="1"/>
            <a:r>
              <a:rPr lang="en-US" dirty="0" err="1"/>
              <a:t>Gibt</a:t>
            </a:r>
            <a:r>
              <a:rPr lang="en-US" dirty="0"/>
              <a:t> es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vollständige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existierenden</a:t>
            </a:r>
            <a:r>
              <a:rPr lang="en-US" dirty="0"/>
              <a:t> </a:t>
            </a:r>
            <a:r>
              <a:rPr lang="en-US" dirty="0" err="1"/>
              <a:t>Räumen</a:t>
            </a:r>
            <a:r>
              <a:rPr lang="en-US" dirty="0"/>
              <a:t> und </a:t>
            </a:r>
            <a:r>
              <a:rPr lang="en-US" dirty="0" err="1"/>
              <a:t>deren</a:t>
            </a:r>
            <a:r>
              <a:rPr lang="en-US" dirty="0"/>
              <a:t> </a:t>
            </a:r>
            <a:r>
              <a:rPr lang="en-US" dirty="0" err="1"/>
              <a:t>Nummern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Bezeichnungen</a:t>
            </a:r>
            <a:r>
              <a:rPr lang="en-US"/>
              <a:t>?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100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39E4955-F8C0-4280-9543-F1293513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Frontend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6478EF-711A-4AE6-9B86-808853130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B427A-B6A7-46EB-8D65-BFC17A907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1424" y="6400424"/>
            <a:ext cx="371475" cy="1716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93DEF678-1E8D-4449-B736-148650DA711F}" type="slidenum">
              <a:rPr lang="en-US" smtClean="0">
                <a:solidFill>
                  <a:srgbClr val="585858"/>
                </a:solidFill>
              </a:rPr>
              <a: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</a:t>
            </a:fld>
            <a:endParaRPr lang="en-US" dirty="0">
              <a:solidFill>
                <a:srgbClr val="585858"/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C943C1-9140-490C-9CF1-528DF60314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Einarbeitung</a:t>
            </a:r>
            <a:r>
              <a:rPr lang="en-US" dirty="0"/>
              <a:t> HTML/CSS</a:t>
            </a:r>
          </a:p>
          <a:p>
            <a:r>
              <a:rPr lang="en-US" dirty="0" err="1"/>
              <a:t>Umsetzung</a:t>
            </a:r>
            <a:r>
              <a:rPr lang="en-US" dirty="0"/>
              <a:t> </a:t>
            </a:r>
            <a:r>
              <a:rPr lang="en-US" dirty="0" err="1"/>
              <a:t>erster</a:t>
            </a:r>
            <a:r>
              <a:rPr lang="en-US" dirty="0"/>
              <a:t> Frames </a:t>
            </a:r>
            <a:r>
              <a:rPr lang="en-US" dirty="0" err="1"/>
              <a:t>aus</a:t>
            </a:r>
            <a:r>
              <a:rPr lang="en-US" dirty="0"/>
              <a:t> der Figma </a:t>
            </a:r>
            <a:r>
              <a:rPr lang="en-US" dirty="0" err="1"/>
              <a:t>Konzeption als Code in HTML/CSS</a:t>
            </a:r>
            <a:endParaRPr lang="en-US" dirty="0"/>
          </a:p>
          <a:p>
            <a:r>
              <a:rPr lang="en-US" dirty="0" err="1"/>
              <a:t>Überarbeitung</a:t>
            </a:r>
            <a:r>
              <a:rPr lang="en-US" dirty="0"/>
              <a:t> der HTML/CSS Pages </a:t>
            </a:r>
            <a:r>
              <a:rPr lang="en-US" dirty="0" err="1"/>
              <a:t>sowie</a:t>
            </a:r>
            <a:r>
              <a:rPr lang="en-US" dirty="0"/>
              <a:t> </a:t>
            </a:r>
            <a:r>
              <a:rPr lang="en-US" dirty="0" err="1"/>
              <a:t>Erstellung</a:t>
            </a:r>
            <a:r>
              <a:rPr lang="en-US" dirty="0"/>
              <a:t> der </a:t>
            </a:r>
            <a:r>
              <a:rPr lang="en-US" dirty="0" err="1"/>
              <a:t>Ordnerstrukturen</a:t>
            </a:r>
          </a:p>
          <a:p>
            <a:r>
              <a:rPr lang="en-US" dirty="0" err="1"/>
              <a:t>Konzeptionelle Entscheidungen des Projektaufbaus</a:t>
            </a:r>
            <a:endParaRPr lang="en-US" dirty="0"/>
          </a:p>
          <a:p>
            <a:r>
              <a:rPr lang="en-US" dirty="0"/>
              <a:t>Frontend Template </a:t>
            </a:r>
            <a:r>
              <a:rPr lang="en-US" dirty="0" err="1"/>
              <a:t>Kapselung</a:t>
            </a:r>
            <a:r>
              <a:rPr lang="en-US" dirty="0"/>
              <a:t> auf </a:t>
            </a:r>
            <a:r>
              <a:rPr lang="en-US" dirty="0" err="1"/>
              <a:t>Gerät</a:t>
            </a:r>
            <a:r>
              <a:rPr lang="en-US" dirty="0"/>
              <a:t> Ebene</a:t>
            </a:r>
          </a:p>
          <a:p>
            <a:pPr lvl="1"/>
            <a:r>
              <a:rPr lang="en-US" dirty="0" err="1"/>
              <a:t>Unterteilung</a:t>
            </a:r>
            <a:r>
              <a:rPr lang="en-US" dirty="0"/>
              <a:t> in </a:t>
            </a:r>
            <a:r>
              <a:rPr lang="en-US" dirty="0" err="1"/>
              <a:t>gerätabhängige</a:t>
            </a:r>
            <a:r>
              <a:rPr lang="en-US" dirty="0"/>
              <a:t> </a:t>
            </a:r>
            <a:r>
              <a:rPr lang="en-US" dirty="0" err="1"/>
              <a:t>Pixelspannen</a:t>
            </a:r>
            <a:r>
              <a:rPr lang="en-US" dirty="0"/>
              <a:t> für Web-Dev (</a:t>
            </a:r>
            <a:r>
              <a:rPr lang="en-US" dirty="0" err="1"/>
              <a:t>Flexibilität</a:t>
            </a:r>
            <a:r>
              <a:rPr lang="en-US" dirty="0"/>
              <a:t> der </a:t>
            </a:r>
            <a:r>
              <a:rPr lang="en-US" dirty="0" err="1"/>
              <a:t>Endgeräte</a:t>
            </a:r>
            <a:r>
              <a:rPr lang="en-US" dirty="0"/>
              <a:t>)</a:t>
            </a:r>
          </a:p>
          <a:p>
            <a:r>
              <a:rPr lang="en-US" dirty="0" err="1"/>
              <a:t>Erstellung</a:t>
            </a:r>
            <a:r>
              <a:rPr lang="en-US" dirty="0"/>
              <a:t> von </a:t>
            </a:r>
            <a:r>
              <a:rPr lang="en-US" dirty="0" err="1"/>
              <a:t>Variablenbasierten</a:t>
            </a:r>
            <a:r>
              <a:rPr lang="en-US" dirty="0"/>
              <a:t> </a:t>
            </a:r>
            <a:r>
              <a:rPr lang="en-US" dirty="0" err="1"/>
              <a:t>Farbpaletten</a:t>
            </a:r>
            <a:r>
              <a:rPr lang="en-US" dirty="0"/>
              <a:t> für die App in Confluence</a:t>
            </a:r>
          </a:p>
          <a:p>
            <a:r>
              <a:rPr lang="en-US" dirty="0"/>
              <a:t>Komplette Überarbeitung der Frames aus der Figma Konzeption (Neue Frames, Strukturierung, Aktualisierung) analog zum Projektaufbau</a:t>
            </a:r>
          </a:p>
          <a:p>
            <a:r>
              <a:rPr lang="en-US" dirty="0" err="1"/>
              <a:t>Erstellung Jira Epics, Tasks, und Subtasks Backlog des Kanban Boards</a:t>
            </a:r>
          </a:p>
          <a:p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058BBE-E964-7F6A-7748-85A68A5F1FFC}"/>
              </a:ext>
            </a:extLst>
          </p:cNvPr>
          <p:cNvSpPr txBox="1"/>
          <p:nvPr/>
        </p:nvSpPr>
        <p:spPr>
          <a:xfrm>
            <a:off x="6638306" y="3550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54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642E-3539-7586-89AB-0A9CAEF8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Frontend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7DDD8-6281-A0F5-2C85-279DA2895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D87252-E84F-F884-D848-2BD5B8DD7A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F0106D7-D1E3-9DBB-A9ED-766CE278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40" y="1743075"/>
            <a:ext cx="4083953" cy="4215693"/>
          </a:xfrm>
          <a:prstGeom prst="rect">
            <a:avLst/>
          </a:prstGeom>
        </p:spPr>
      </p:pic>
      <p:pic>
        <p:nvPicPr>
          <p:cNvPr id="5" name="Grafik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B2EED4D9-8FE7-850E-73DD-C65928F0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4" y="1743075"/>
            <a:ext cx="4971807" cy="42156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9D0867-D0BE-07CB-9B93-3C8A53275063}"/>
              </a:ext>
            </a:extLst>
          </p:cNvPr>
          <p:cNvSpPr txBox="1"/>
          <p:nvPr/>
        </p:nvSpPr>
        <p:spPr>
          <a:xfrm>
            <a:off x="479424" y="6092825"/>
            <a:ext cx="6115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www.figma.com</a:t>
            </a:r>
            <a:r>
              <a:rPr lang="de-DE" sz="1000" dirty="0"/>
              <a:t>/</a:t>
            </a:r>
            <a:r>
              <a:rPr lang="de-DE" sz="1000" dirty="0" err="1"/>
              <a:t>file</a:t>
            </a:r>
            <a:r>
              <a:rPr lang="de-DE" sz="1000" dirty="0"/>
              <a:t>/UCFUN6ZXD5xoMFPwOobMBV/</a:t>
            </a:r>
            <a:r>
              <a:rPr lang="de-DE" sz="1000" dirty="0" err="1"/>
              <a:t>KoordApp?type</a:t>
            </a:r>
            <a:r>
              <a:rPr lang="de-DE" sz="1000" dirty="0"/>
              <a:t>=</a:t>
            </a:r>
            <a:r>
              <a:rPr lang="de-DE" sz="1000" dirty="0" err="1"/>
              <a:t>design&amp;node-id</a:t>
            </a:r>
            <a:r>
              <a:rPr lang="de-DE" sz="1000" dirty="0"/>
              <a:t>=0-1&amp;mode=design</a:t>
            </a:r>
          </a:p>
        </p:txBody>
      </p:sp>
    </p:spTree>
    <p:extLst>
      <p:ext uri="{BB962C8B-B14F-4D97-AF65-F5344CB8AC3E}">
        <p14:creationId xmlns:p14="http://schemas.microsoft.com/office/powerpoint/2010/main" val="129456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642E-3539-7586-89AB-0A9CAEF8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Frontend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B7DDD8-6281-A0F5-2C85-279DA28959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184641"/>
            <a:ext cx="9469438" cy="276999"/>
          </a:xfrm>
        </p:spPr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D87252-E84F-F884-D848-2BD5B8DD7A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425" y="1743075"/>
            <a:ext cx="5129908" cy="434975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8" name="Grafik 7" descr="Ein Bild, das Text, Screenshot, Rechteck, Software enthält.&#10;&#10;Automatisch generierte Beschreibung">
            <a:extLst>
              <a:ext uri="{FF2B5EF4-FFF2-40B4-BE49-F238E27FC236}">
                <a16:creationId xmlns:a16="http://schemas.microsoft.com/office/drawing/2014/main" id="{9CAB66DC-8FD4-327C-F809-C9EBC010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13" y="1743685"/>
            <a:ext cx="4483649" cy="4349140"/>
          </a:xfrm>
          <a:prstGeom prst="rect">
            <a:avLst/>
          </a:prstGeom>
        </p:spPr>
      </p:pic>
      <p:pic>
        <p:nvPicPr>
          <p:cNvPr id="10" name="Grafik 9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74698D5F-AEC1-EB91-CE8F-92A32D12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743075"/>
            <a:ext cx="4639733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31F0C-1D4E-41E6-7597-6BD79F50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Frontend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D889B5-C9D3-4442-6156-9FD050DC40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werden wir tun?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CAF461-2601-912C-2E58-86FD915528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Detailliertes Besprechen der Frontend Entwürfe mit Stakeholdern päd. Fachkräfte sowie Schüler:innen</a:t>
            </a:r>
          </a:p>
          <a:p>
            <a:r>
              <a:rPr lang="de-DE" dirty="0"/>
              <a:t>Weitere Erstellung und Optimierung von Frontend Pages in HTML/CSS und Kotlin</a:t>
            </a:r>
          </a:p>
          <a:p>
            <a:r>
              <a:rPr lang="de-DE" dirty="0"/>
              <a:t>Abhängigkeiten zu Backend identifizieren</a:t>
            </a:r>
          </a:p>
        </p:txBody>
      </p:sp>
    </p:spTree>
    <p:extLst>
      <p:ext uri="{BB962C8B-B14F-4D97-AF65-F5344CB8AC3E}">
        <p14:creationId xmlns:p14="http://schemas.microsoft.com/office/powerpoint/2010/main" val="179102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71059-9E05-834D-F829-3C70B0F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AA3C-0F89-73B8-FABF-E5C69EC3D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getan</a:t>
            </a:r>
            <a:r>
              <a:rPr lang="en-US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82EFC2-DBEC-72B4-6FA2-69FB40A2D6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Entwicklung individueller ERM-Diagrammen</a:t>
            </a:r>
          </a:p>
          <a:p>
            <a:r>
              <a:rPr lang="de-DE" dirty="0"/>
              <a:t>Entwicklung eines gemeinsamen (finalen) ERM-Diagramm</a:t>
            </a:r>
          </a:p>
          <a:p>
            <a:r>
              <a:rPr lang="de-DE" dirty="0"/>
              <a:t>Einigung auf PostgreSQL </a:t>
            </a:r>
            <a:r>
              <a:rPr lang="de-DE"/>
              <a:t>als Datenbank</a:t>
            </a:r>
            <a:endParaRPr lang="de-DE" dirty="0"/>
          </a:p>
          <a:p>
            <a:r>
              <a:rPr lang="de-DE" dirty="0"/>
              <a:t>Erstellen der Models nach ERM und Einbindung der Datenbank in Django</a:t>
            </a:r>
          </a:p>
          <a:p>
            <a:r>
              <a:rPr lang="de-DE" dirty="0"/>
              <a:t>Funktionalität zum Einlesen von </a:t>
            </a:r>
            <a:r>
              <a:rPr lang="de-DE" dirty="0" err="1"/>
              <a:t>Exceldatein</a:t>
            </a:r>
            <a:r>
              <a:rPr lang="de-DE" dirty="0"/>
              <a:t> hinzugefügt</a:t>
            </a:r>
          </a:p>
          <a:p>
            <a:r>
              <a:rPr lang="de-DE" dirty="0"/>
              <a:t>Funktionalität zum Einloggen der User hinzugefügt</a:t>
            </a:r>
          </a:p>
          <a:p>
            <a:pPr lvl="1"/>
            <a:r>
              <a:rPr lang="de-DE" dirty="0"/>
              <a:t>Dazu wird Django </a:t>
            </a:r>
            <a:r>
              <a:rPr lang="de-DE" dirty="0" err="1"/>
              <a:t>authentication</a:t>
            </a:r>
            <a:r>
              <a:rPr lang="de-DE" dirty="0"/>
              <a:t> genutzt</a:t>
            </a:r>
          </a:p>
        </p:txBody>
      </p:sp>
    </p:spTree>
    <p:extLst>
      <p:ext uri="{BB962C8B-B14F-4D97-AF65-F5344CB8AC3E}">
        <p14:creationId xmlns:p14="http://schemas.microsoft.com/office/powerpoint/2010/main" val="555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71059-9E05-834D-F829-3C70B0F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AA3C-0F89-73B8-FABF-E5C69EC3D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ERM </a:t>
            </a:r>
            <a:r>
              <a:rPr lang="en-US" dirty="0" err="1"/>
              <a:t>Entwürfe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F388C2-667A-96B9-937F-76165056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525300"/>
            <a:ext cx="5391890" cy="1876242"/>
          </a:xfrm>
          <a:prstGeom prst="rect">
            <a:avLst/>
          </a:prstGeom>
        </p:spPr>
      </p:pic>
      <p:pic>
        <p:nvPicPr>
          <p:cNvPr id="8" name="Grafik 7" descr="Ein Bild, das Diagramm, Entwurf, Text, Plan enthält.&#10;&#10;Automatisch generierte Beschreibung">
            <a:extLst>
              <a:ext uri="{FF2B5EF4-FFF2-40B4-BE49-F238E27FC236}">
                <a16:creationId xmlns:a16="http://schemas.microsoft.com/office/drawing/2014/main" id="{96B0C27B-FC04-1F44-BC85-ED513D53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87" y="1061078"/>
            <a:ext cx="3444366" cy="2367922"/>
          </a:xfrm>
          <a:prstGeom prst="rect">
            <a:avLst/>
          </a:prstGeom>
        </p:spPr>
      </p:pic>
      <p:pic>
        <p:nvPicPr>
          <p:cNvPr id="10" name="Grafik 9" descr="Ein Bild, das Diagramm, Zeichnung, Entwurf, Lineart enthält.&#10;&#10;Automatisch generierte Beschreibung">
            <a:extLst>
              <a:ext uri="{FF2B5EF4-FFF2-40B4-BE49-F238E27FC236}">
                <a16:creationId xmlns:a16="http://schemas.microsoft.com/office/drawing/2014/main" id="{B18FBFFA-E257-10E5-856A-8216985C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3494331"/>
            <a:ext cx="5196312" cy="2942726"/>
          </a:xfrm>
          <a:prstGeom prst="rect">
            <a:avLst/>
          </a:prstGeom>
        </p:spPr>
      </p:pic>
      <p:pic>
        <p:nvPicPr>
          <p:cNvPr id="12" name="Grafik 11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2EB11C72-E004-CE70-3AD4-9432B66EA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87" y="3588227"/>
            <a:ext cx="2450430" cy="22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iagramm, Entwurf, Zeichnung, technische Zeichnung enthält.&#10;&#10;Automatisch generierte Beschreibung">
            <a:extLst>
              <a:ext uri="{FF2B5EF4-FFF2-40B4-BE49-F238E27FC236}">
                <a16:creationId xmlns:a16="http://schemas.microsoft.com/office/drawing/2014/main" id="{18D2ADBD-D572-57E1-D78A-EFD4D327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96" y="513733"/>
            <a:ext cx="8726455" cy="59003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171059-9E05-834D-F829-3C70B0F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AA3C-0F89-73B8-FABF-E5C69EC3D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Gemeinsame</a:t>
            </a:r>
            <a:r>
              <a:rPr lang="en-US" dirty="0"/>
              <a:t> ERM</a:t>
            </a:r>
          </a:p>
        </p:txBody>
      </p:sp>
    </p:spTree>
    <p:extLst>
      <p:ext uri="{BB962C8B-B14F-4D97-AF65-F5344CB8AC3E}">
        <p14:creationId xmlns:p14="http://schemas.microsoft.com/office/powerpoint/2010/main" val="36253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71059-9E05-834D-F829-3C70B0F2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6DAA3C-0F89-73B8-FABF-E5C69EC3D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Exceldatein</a:t>
            </a:r>
            <a:r>
              <a:rPr lang="en-US" dirty="0"/>
              <a:t> </a:t>
            </a:r>
            <a:r>
              <a:rPr lang="en-US" dirty="0" err="1"/>
              <a:t>einlesen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3E9F37-200D-708F-693D-29E408C6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26" y="1618614"/>
            <a:ext cx="4273770" cy="17907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F45345-4268-ACE4-5D4E-68EB4290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57" y="3843379"/>
            <a:ext cx="4285639" cy="8924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E9F94A-1563-B0DF-2DD7-5DD61F37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1767846"/>
            <a:ext cx="4324572" cy="14923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A687215-6A0C-12C3-09BC-46B87F892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5" y="3597828"/>
            <a:ext cx="2425825" cy="14351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EACD5A-1B8B-2F7C-61A8-C5B21361B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495" y="3467913"/>
            <a:ext cx="3755295" cy="33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Macintosh PowerPoint</Application>
  <PresentationFormat>Breitbild</PresentationFormat>
  <Paragraphs>86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Trebuchet MS</vt:lpstr>
      <vt:lpstr>Wingdings</vt:lpstr>
      <vt:lpstr>Office</vt:lpstr>
      <vt:lpstr>Projektseminar Bi-Weekly 2</vt:lpstr>
      <vt:lpstr>Frontend</vt:lpstr>
      <vt:lpstr>Frontend</vt:lpstr>
      <vt:lpstr>Frontend</vt:lpstr>
      <vt:lpstr>Frontend</vt:lpstr>
      <vt:lpstr>Backend</vt:lpstr>
      <vt:lpstr>Backend</vt:lpstr>
      <vt:lpstr>Backend</vt:lpstr>
      <vt:lpstr>Backend</vt:lpstr>
      <vt:lpstr>Backend</vt:lpstr>
      <vt:lpstr>Backend</vt:lpstr>
      <vt:lpstr>NFC</vt:lpstr>
      <vt:lpstr>NFC</vt:lpstr>
      <vt:lpstr>NFC</vt:lpstr>
      <vt:lpstr>NFC</vt:lpstr>
      <vt:lpstr>NFC</vt:lpstr>
      <vt:lpstr>NFC</vt:lpstr>
      <vt:lpstr>Das sind unsere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Yannick Wenger</dc:creator>
  <cp:lastModifiedBy>Paul Möller</cp:lastModifiedBy>
  <cp:revision>14</cp:revision>
  <dcterms:created xsi:type="dcterms:W3CDTF">2023-11-14T16:58:07Z</dcterms:created>
  <dcterms:modified xsi:type="dcterms:W3CDTF">2023-11-29T21:14:39Z</dcterms:modified>
</cp:coreProperties>
</file>